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85" r:id="rId3"/>
    <p:sldId id="286" r:id="rId4"/>
    <p:sldId id="287" r:id="rId5"/>
    <p:sldId id="284" r:id="rId6"/>
    <p:sldId id="278" r:id="rId7"/>
    <p:sldId id="272" r:id="rId8"/>
    <p:sldId id="275" r:id="rId9"/>
    <p:sldId id="276" r:id="rId10"/>
    <p:sldId id="282" r:id="rId11"/>
    <p:sldId id="279" r:id="rId12"/>
    <p:sldId id="281" r:id="rId13"/>
    <p:sldId id="280" r:id="rId14"/>
    <p:sldId id="283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25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177-E9A6-4273-A5FE-F8AE0D1F9CA6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B4A4-1EE1-4D08-A099-AC2EC733FAF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177-E9A6-4273-A5FE-F8AE0D1F9CA6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B4A4-1EE1-4D08-A099-AC2EC733FA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177-E9A6-4273-A5FE-F8AE0D1F9CA6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B4A4-1EE1-4D08-A099-AC2EC733FA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177-E9A6-4273-A5FE-F8AE0D1F9CA6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B4A4-1EE1-4D08-A099-AC2EC733FA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177-E9A6-4273-A5FE-F8AE0D1F9CA6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B4A4-1EE1-4D08-A099-AC2EC733FAF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177-E9A6-4273-A5FE-F8AE0D1F9CA6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B4A4-1EE1-4D08-A099-AC2EC733FA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177-E9A6-4273-A5FE-F8AE0D1F9CA6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B4A4-1EE1-4D08-A099-AC2EC733FA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177-E9A6-4273-A5FE-F8AE0D1F9CA6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B4A4-1EE1-4D08-A099-AC2EC733FA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177-E9A6-4273-A5FE-F8AE0D1F9CA6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B4A4-1EE1-4D08-A099-AC2EC733FA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177-E9A6-4273-A5FE-F8AE0D1F9CA6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5B4A4-1EE1-4D08-A099-AC2EC733FA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5177-E9A6-4273-A5FE-F8AE0D1F9CA6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85B4A4-1EE1-4D08-A099-AC2EC733FAF6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655177-E9A6-4273-A5FE-F8AE0D1F9CA6}" type="datetimeFigureOut">
              <a:rPr lang="id-ID" smtClean="0"/>
              <a:t>26/02/2021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85B4A4-1EE1-4D08-A099-AC2EC733FAF6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587680" cy="175260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n-ID" sz="7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Panduan</a:t>
            </a:r>
            <a:r>
              <a:rPr lang="en-ID" sz="7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ID" sz="7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Persetujuan</a:t>
            </a:r>
            <a:r>
              <a:rPr lang="en-ID" sz="7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KRS</a:t>
            </a:r>
            <a:endParaRPr lang="id-ID" sz="7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id-ID" sz="7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Sistem Informasi Akademik 5.0</a:t>
            </a:r>
          </a:p>
          <a:p>
            <a:pPr algn="ctr"/>
            <a:r>
              <a:rPr lang="id-ID" sz="5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id-ID" sz="5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id-ID" sz="5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http://sia.akademik.unsoed.ac.id</a:t>
            </a:r>
          </a:p>
          <a:p>
            <a:pPr algn="ctr"/>
            <a:endParaRPr lang="id-ID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4941168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UNIVERSITAS JENDERAL SOEDIRMAN</a:t>
            </a:r>
          </a:p>
          <a:p>
            <a:pPr algn="ctr"/>
            <a:r>
              <a:rPr lang="en-ID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2021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4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116632"/>
            <a:ext cx="8054712" cy="99537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6. </a:t>
            </a:r>
            <a:r>
              <a:rPr lang="id-ID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ACC Pendaftaran Paket MBKM</a:t>
            </a:r>
            <a:r>
              <a:rPr lang="en-ID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(4)</a:t>
            </a:r>
            <a:endParaRPr lang="id-ID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1844824"/>
            <a:ext cx="9036496" cy="2304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539552" y="5097336"/>
            <a:ext cx="4752528" cy="576064"/>
          </a:xfrm>
          <a:prstGeom prst="wedgeRoundRectCallout">
            <a:avLst>
              <a:gd name="adj1" fmla="val 104157"/>
              <a:gd name="adj2" fmla="val -287004"/>
              <a:gd name="adj3" fmla="val 1666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Klik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“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ACC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Pendaftaran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apabila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setuju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652120" y="5097336"/>
            <a:ext cx="2592288" cy="576064"/>
          </a:xfrm>
          <a:prstGeom prst="wedgeRoundRectCallout">
            <a:avLst>
              <a:gd name="adj1" fmla="val 44920"/>
              <a:gd name="adj2" fmla="val -240791"/>
              <a:gd name="adj3" fmla="val 1666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Klik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“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Tolak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untuk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diperbaiki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oleh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mhs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4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116632"/>
            <a:ext cx="8054712" cy="99537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  <a:r>
              <a:rPr lang="id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id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ACC KRS Mahasiswa</a:t>
            </a:r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(1)</a:t>
            </a:r>
            <a:endParaRPr lang="id-ID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4864"/>
            <a:ext cx="9144000" cy="1902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323528" y="4509120"/>
            <a:ext cx="4968552" cy="576064"/>
          </a:xfrm>
          <a:prstGeom prst="wedgeRoundRectCallout">
            <a:avLst>
              <a:gd name="adj1" fmla="val 95220"/>
              <a:gd name="adj2" fmla="val -224717"/>
              <a:gd name="adj3" fmla="val 1666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Klik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“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Detil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untuk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melihat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MK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yg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dipilih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Mhs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40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116632"/>
            <a:ext cx="8054712" cy="99537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  <a:r>
              <a:rPr lang="id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id-ID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ACC KRS Mahasiswa</a:t>
            </a:r>
            <a:r>
              <a:rPr lang="en-ID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(2)</a:t>
            </a:r>
            <a:endParaRPr lang="id-ID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28"/>
            <a:ext cx="9144000" cy="459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3275856" y="4221088"/>
            <a:ext cx="4968552" cy="576064"/>
          </a:xfrm>
          <a:prstGeom prst="wedgeRoundRectCallout">
            <a:avLst>
              <a:gd name="adj1" fmla="val -65521"/>
              <a:gd name="adj2" fmla="val -327190"/>
              <a:gd name="adj3" fmla="val 1666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Klik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“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ACC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apabila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setuju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,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Klik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“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Tolak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apabila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tidak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setuju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779912" y="5568543"/>
            <a:ext cx="4968552" cy="576064"/>
          </a:xfrm>
          <a:prstGeom prst="wedgeRoundRectCallout">
            <a:avLst>
              <a:gd name="adj1" fmla="val -58765"/>
              <a:gd name="adj2" fmla="val -120235"/>
              <a:gd name="adj3" fmla="val 1666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Klik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“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ACC KRS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untuk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memberikan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Persetujuan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KRS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267744" y="6237312"/>
            <a:ext cx="5400600" cy="576064"/>
          </a:xfrm>
          <a:prstGeom prst="wedgeRoundRectCallout">
            <a:avLst>
              <a:gd name="adj1" fmla="val -58765"/>
              <a:gd name="adj2" fmla="val -120235"/>
              <a:gd name="adj3" fmla="val 1666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Klik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“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Halaman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 List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Persetujuan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 KRS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untuk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kembali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ke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menu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daftar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persetujuan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KRS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Mhs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6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116632"/>
            <a:ext cx="8054712" cy="99537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  <a:r>
              <a:rPr lang="id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id-ID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ACC KRS Mahasiswa</a:t>
            </a:r>
            <a:r>
              <a:rPr lang="en-ID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(3)</a:t>
            </a:r>
            <a:endParaRPr lang="id-ID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0423"/>
            <a:ext cx="9144000" cy="2282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1043608" y="4612272"/>
            <a:ext cx="7056784" cy="576064"/>
          </a:xfrm>
          <a:prstGeom prst="wedgeRoundRectCallout">
            <a:avLst>
              <a:gd name="adj1" fmla="val 52745"/>
              <a:gd name="adj2" fmla="val -188924"/>
              <a:gd name="adj3" fmla="val 1666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Klik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“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Batalkan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Persetujuan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 </a:t>
            </a:r>
            <a:r>
              <a:rPr lang="en-ID" dirty="0" err="1">
                <a:solidFill>
                  <a:schemeClr val="tx1"/>
                </a:solidFill>
                <a:latin typeface="Century Gothic" pitchFamily="34" charset="0"/>
              </a:rPr>
              <a:t>apabila</a:t>
            </a:r>
            <a:r>
              <a:rPr lang="en-ID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ada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MK di KRS yang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tidak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disetujui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dan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mengembalikan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 KRS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ke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Mhs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untuk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diperbaiki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5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ular Callout 6"/>
          <p:cNvSpPr/>
          <p:nvPr/>
        </p:nvSpPr>
        <p:spPr>
          <a:xfrm>
            <a:off x="1038516" y="5805264"/>
            <a:ext cx="7056784" cy="576064"/>
          </a:xfrm>
          <a:prstGeom prst="wedgeRoundRectCallout">
            <a:avLst>
              <a:gd name="adj1" fmla="val 55440"/>
              <a:gd name="adj2" fmla="val -319120"/>
              <a:gd name="adj3" fmla="val 1666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Klik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“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Batalkan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Persetujuan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bisa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dilakukan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apabila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ada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permintaan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dari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mahasiswa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untuk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perbaikan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KRS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116632"/>
            <a:ext cx="8054712" cy="99537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  <a:r>
              <a:rPr lang="id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en-ID" sz="24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Arsip</a:t>
            </a:r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Persetujuan</a:t>
            </a:r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KRS</a:t>
            </a:r>
            <a:endParaRPr lang="id-ID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3571"/>
            <a:ext cx="9143999" cy="232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2054" y="1112002"/>
            <a:ext cx="554970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D" dirty="0" err="1" smtClean="0">
                <a:latin typeface="Century Gothic" pitchFamily="34" charset="0"/>
              </a:rPr>
              <a:t>Berisi</a:t>
            </a:r>
            <a:r>
              <a:rPr lang="en-ID" dirty="0" smtClean="0">
                <a:latin typeface="Century Gothic" pitchFamily="34" charset="0"/>
              </a:rPr>
              <a:t> </a:t>
            </a:r>
            <a:r>
              <a:rPr lang="en-ID" dirty="0" err="1" smtClean="0">
                <a:latin typeface="Century Gothic" pitchFamily="34" charset="0"/>
              </a:rPr>
              <a:t>daftar</a:t>
            </a:r>
            <a:r>
              <a:rPr lang="en-ID" dirty="0" smtClean="0">
                <a:latin typeface="Century Gothic" pitchFamily="34" charset="0"/>
              </a:rPr>
              <a:t> KRS </a:t>
            </a:r>
            <a:r>
              <a:rPr lang="en-ID" dirty="0" err="1" smtClean="0">
                <a:latin typeface="Century Gothic" pitchFamily="34" charset="0"/>
              </a:rPr>
              <a:t>Mahasiswa</a:t>
            </a:r>
            <a:r>
              <a:rPr lang="en-ID" dirty="0" smtClean="0">
                <a:latin typeface="Century Gothic" pitchFamily="34" charset="0"/>
              </a:rPr>
              <a:t> yang </a:t>
            </a:r>
            <a:r>
              <a:rPr lang="en-ID" dirty="0" err="1" smtClean="0">
                <a:latin typeface="Century Gothic" pitchFamily="34" charset="0"/>
              </a:rPr>
              <a:t>telah</a:t>
            </a:r>
            <a:r>
              <a:rPr lang="en-ID" dirty="0" smtClean="0">
                <a:latin typeface="Century Gothic" pitchFamily="34" charset="0"/>
              </a:rPr>
              <a:t> </a:t>
            </a:r>
            <a:r>
              <a:rPr lang="en-ID" dirty="0" err="1" smtClean="0">
                <a:latin typeface="Century Gothic" pitchFamily="34" charset="0"/>
              </a:rPr>
              <a:t>disetujui</a:t>
            </a:r>
            <a:endParaRPr lang="en-U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9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116632"/>
            <a:ext cx="8126720" cy="99537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id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1. Halaman depan SIA 5.0</a:t>
            </a:r>
            <a:endParaRPr lang="id-ID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6323"/>
            <a:ext cx="9144000" cy="45150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971600" y="119675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dirty="0" smtClean="0">
                <a:latin typeface="Century Gothic" pitchFamily="34" charset="0"/>
              </a:rPr>
              <a:t>http://sia.akademik.unsoed.ac.id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71500" y="4653136"/>
            <a:ext cx="1512168" cy="648072"/>
          </a:xfrm>
          <a:prstGeom prst="wedgeRectCallout">
            <a:avLst>
              <a:gd name="adj1" fmla="val -23692"/>
              <a:gd name="adj2" fmla="val -31081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>
                <a:solidFill>
                  <a:schemeClr val="tx1"/>
                </a:solidFill>
                <a:latin typeface="Century Gothic" pitchFamily="34" charset="0"/>
              </a:rPr>
              <a:t>Klik</a:t>
            </a:r>
            <a:r>
              <a:rPr lang="en-ID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“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Login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41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116632"/>
            <a:ext cx="8126720" cy="99537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id-ID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r>
              <a:rPr lang="id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Halaman </a:t>
            </a:r>
            <a:r>
              <a:rPr lang="id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Login</a:t>
            </a:r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(1)</a:t>
            </a:r>
            <a:endParaRPr lang="id-ID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744"/>
            <a:ext cx="9144000" cy="2789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ular Callout 4"/>
          <p:cNvSpPr/>
          <p:nvPr/>
        </p:nvSpPr>
        <p:spPr>
          <a:xfrm>
            <a:off x="827584" y="4077072"/>
            <a:ext cx="4608512" cy="648072"/>
          </a:xfrm>
          <a:prstGeom prst="wedgeRectCallout">
            <a:avLst>
              <a:gd name="adj1" fmla="val -23692"/>
              <a:gd name="adj2" fmla="val -31081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>
                <a:solidFill>
                  <a:schemeClr val="tx1"/>
                </a:solidFill>
                <a:latin typeface="Century Gothic" pitchFamily="34" charset="0"/>
              </a:rPr>
              <a:t>Klik</a:t>
            </a:r>
            <a:r>
              <a:rPr lang="en-ID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“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Login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Dengan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Akun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Unsoed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 (SSO)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4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116632"/>
            <a:ext cx="8054712" cy="99537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id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3. Halaman Login </a:t>
            </a:r>
            <a:r>
              <a:rPr lang="en-ID" sz="2400" smtClean="0">
                <a:solidFill>
                  <a:schemeClr val="tx1"/>
                </a:solidFill>
                <a:latin typeface="Century Gothic" panose="020B0502020202020204" pitchFamily="34" charset="0"/>
              </a:rPr>
              <a:t>(2)</a:t>
            </a:r>
            <a:endParaRPr lang="id-ID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34" y="1340768"/>
            <a:ext cx="7960730" cy="47364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ular Callout 4"/>
          <p:cNvSpPr/>
          <p:nvPr/>
        </p:nvSpPr>
        <p:spPr>
          <a:xfrm>
            <a:off x="251520" y="5877272"/>
            <a:ext cx="3600400" cy="648072"/>
          </a:xfrm>
          <a:prstGeom prst="wedgeRectCallout">
            <a:avLst>
              <a:gd name="adj1" fmla="val 3103"/>
              <a:gd name="adj2" fmla="val -485038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Isi 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Username (email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Unsoed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)</a:t>
            </a:r>
            <a:endParaRPr lang="en-US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283968" y="6077236"/>
            <a:ext cx="2880320" cy="648072"/>
          </a:xfrm>
          <a:prstGeom prst="wedgeRectCallout">
            <a:avLst>
              <a:gd name="adj1" fmla="val -91066"/>
              <a:gd name="adj2" fmla="val -435893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Isi 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Password</a:t>
            </a:r>
            <a:endParaRPr lang="en-US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70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116632"/>
            <a:ext cx="8054712" cy="99537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  <a:r>
              <a:rPr lang="id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id-ID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Halaman depan SIA 5.0 Akses </a:t>
            </a:r>
            <a:r>
              <a:rPr lang="id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Dosen PA</a:t>
            </a:r>
            <a:endParaRPr lang="id-ID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8952"/>
            <a:ext cx="9144000" cy="44223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2608679" y="1112002"/>
            <a:ext cx="3916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http://sia.akademik.unsoed.ac.id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116632"/>
            <a:ext cx="8054712" cy="99537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r>
              <a:rPr lang="id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Lock/Unlock</a:t>
            </a:r>
            <a:r>
              <a:rPr lang="id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KRS Mahasiswa</a:t>
            </a:r>
            <a:endParaRPr lang="id-ID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3925"/>
            <a:ext cx="9144000" cy="213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234589" y="5064841"/>
            <a:ext cx="4824536" cy="1080120"/>
          </a:xfrm>
          <a:prstGeom prst="wedgeRoundRectCallout">
            <a:avLst>
              <a:gd name="adj1" fmla="val 62400"/>
              <a:gd name="adj2" fmla="val -152549"/>
              <a:gd name="adj3" fmla="val 1666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Apabila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Status KRS “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Terbuka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berarti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mhs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bisa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mengisi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KRS</a:t>
            </a:r>
            <a:b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en-ID" dirty="0" err="1">
                <a:solidFill>
                  <a:schemeClr val="tx1"/>
                </a:solidFill>
                <a:latin typeface="Century Gothic" pitchFamily="34" charset="0"/>
              </a:rPr>
              <a:t>Apabila</a:t>
            </a:r>
            <a:r>
              <a:rPr lang="en-ID" dirty="0">
                <a:solidFill>
                  <a:schemeClr val="tx1"/>
                </a:solidFill>
                <a:latin typeface="Century Gothic" pitchFamily="34" charset="0"/>
              </a:rPr>
              <a:t> Status KRS “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Terkunci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 </a:t>
            </a:r>
            <a:r>
              <a:rPr lang="en-ID" dirty="0" err="1">
                <a:solidFill>
                  <a:schemeClr val="tx1"/>
                </a:solidFill>
                <a:latin typeface="Century Gothic" pitchFamily="34" charset="0"/>
              </a:rPr>
              <a:t>berarti</a:t>
            </a:r>
            <a:r>
              <a:rPr lang="en-ID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Century Gothic" pitchFamily="34" charset="0"/>
              </a:rPr>
              <a:t>mhs</a:t>
            </a:r>
            <a:r>
              <a:rPr lang="en-ID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tidak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bisa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b="1" dirty="0" err="1">
                <a:solidFill>
                  <a:schemeClr val="tx1"/>
                </a:solidFill>
                <a:latin typeface="Century Gothic" pitchFamily="34" charset="0"/>
              </a:rPr>
              <a:t>mengisi</a:t>
            </a:r>
            <a:r>
              <a:rPr lang="en-ID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>
                <a:solidFill>
                  <a:schemeClr val="tx1"/>
                </a:solidFill>
                <a:latin typeface="Century Gothic" pitchFamily="34" charset="0"/>
              </a:rPr>
              <a:t>KRS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76056" y="6144961"/>
            <a:ext cx="3744416" cy="576064"/>
          </a:xfrm>
          <a:prstGeom prst="wedgeRoundRectCallout">
            <a:avLst>
              <a:gd name="adj1" fmla="val -16752"/>
              <a:gd name="adj2" fmla="val -409539"/>
              <a:gd name="adj3" fmla="val 1666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Untuk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membuka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klik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“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Unlock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”,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utk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mengunci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klik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“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Lock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07504" y="4200596"/>
            <a:ext cx="2808312" cy="540060"/>
          </a:xfrm>
          <a:prstGeom prst="wedgeRoundRectCallout">
            <a:avLst>
              <a:gd name="adj1" fmla="val -28129"/>
              <a:gd name="adj2" fmla="val -290739"/>
              <a:gd name="adj3" fmla="val 1666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Klik“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Lock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/Unlock KRS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116632"/>
            <a:ext cx="8054712" cy="99537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  <a:r>
              <a:rPr lang="id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id-ID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ACC Pendaftaran Paket MBKM</a:t>
            </a:r>
            <a:r>
              <a:rPr lang="en-ID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(1)</a:t>
            </a:r>
            <a:endParaRPr lang="id-ID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8952"/>
            <a:ext cx="9144000" cy="44223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Rounded Rectangular Callout 6"/>
          <p:cNvSpPr/>
          <p:nvPr/>
        </p:nvSpPr>
        <p:spPr>
          <a:xfrm>
            <a:off x="2267744" y="6165304"/>
            <a:ext cx="2592288" cy="576064"/>
          </a:xfrm>
          <a:prstGeom prst="wedgeRoundRectCallout">
            <a:avLst>
              <a:gd name="adj1" fmla="val -100331"/>
              <a:gd name="adj2" fmla="val -660088"/>
              <a:gd name="adj3" fmla="val 1666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Klik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“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Pra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 KRS MBKM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95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116632"/>
            <a:ext cx="8054712" cy="99537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  <a:r>
              <a:rPr lang="id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id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ACC Pendaftaran Paket MBKM</a:t>
            </a:r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(2)</a:t>
            </a:r>
            <a:endParaRPr lang="id-ID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1844824"/>
            <a:ext cx="9036496" cy="2304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2299621" y="5097336"/>
            <a:ext cx="2592288" cy="576064"/>
          </a:xfrm>
          <a:prstGeom prst="wedgeRoundRectCallout">
            <a:avLst>
              <a:gd name="adj1" fmla="val -102656"/>
              <a:gd name="adj2" fmla="val -483912"/>
              <a:gd name="adj3" fmla="val 1666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Klik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“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Verifikasi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Pendaftaran</a:t>
            </a:r>
            <a:r>
              <a:rPr lang="en-ID" b="1" dirty="0" smtClean="0">
                <a:solidFill>
                  <a:schemeClr val="tx1"/>
                </a:solidFill>
                <a:latin typeface="Century Gothic" pitchFamily="34" charset="0"/>
              </a:rPr>
              <a:t> MBKM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292080" y="5097336"/>
            <a:ext cx="2592288" cy="576064"/>
          </a:xfrm>
          <a:prstGeom prst="wedgeRoundRectCallout">
            <a:avLst>
              <a:gd name="adj1" fmla="val 51618"/>
              <a:gd name="adj2" fmla="val -325180"/>
              <a:gd name="adj3" fmla="val 1666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Klik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“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Detil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4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9552" y="116632"/>
            <a:ext cx="8054712" cy="99537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6. </a:t>
            </a:r>
            <a:r>
              <a:rPr lang="id-ID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ACC Pendaftaran Paket </a:t>
            </a:r>
            <a:r>
              <a:rPr lang="id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MBKM</a:t>
            </a:r>
            <a:r>
              <a:rPr lang="en-ID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(3)</a:t>
            </a:r>
            <a:endParaRPr lang="id-ID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0" y="1412776"/>
            <a:ext cx="8981076" cy="4152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3203848" y="6021288"/>
            <a:ext cx="4646690" cy="576064"/>
          </a:xfrm>
          <a:prstGeom prst="wedgeRoundRectCallout">
            <a:avLst>
              <a:gd name="adj1" fmla="val -4089"/>
              <a:gd name="adj2" fmla="val -166447"/>
              <a:gd name="adj3" fmla="val 1666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Cermati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Pilihan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MK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Mhs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lalu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ID" dirty="0" err="1" smtClean="0">
                <a:solidFill>
                  <a:schemeClr val="tx1"/>
                </a:solidFill>
                <a:latin typeface="Century Gothic" pitchFamily="34" charset="0"/>
              </a:rPr>
              <a:t>Klik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 “</a:t>
            </a:r>
            <a:r>
              <a:rPr lang="en-ID" b="1" dirty="0" err="1" smtClean="0">
                <a:solidFill>
                  <a:schemeClr val="tx1"/>
                </a:solidFill>
                <a:latin typeface="Century Gothic" pitchFamily="34" charset="0"/>
              </a:rPr>
              <a:t>Tutup</a:t>
            </a:r>
            <a:r>
              <a:rPr lang="en-ID" dirty="0" smtClean="0">
                <a:solidFill>
                  <a:schemeClr val="tx1"/>
                </a:solidFill>
                <a:latin typeface="Century Gothic" pitchFamily="34" charset="0"/>
              </a:rPr>
              <a:t>”</a:t>
            </a:r>
            <a:endParaRPr lang="en-US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0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542</TotalTime>
  <Words>293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wiratmoko</dc:creator>
  <cp:lastModifiedBy>HP</cp:lastModifiedBy>
  <cp:revision>87</cp:revision>
  <dcterms:created xsi:type="dcterms:W3CDTF">2021-02-15T10:00:37Z</dcterms:created>
  <dcterms:modified xsi:type="dcterms:W3CDTF">2021-02-26T00:30:43Z</dcterms:modified>
</cp:coreProperties>
</file>